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Arial Narrow"/>
      <p:regular r:id="rId21"/>
      <p:bold r:id="rId22"/>
      <p:italic r:id="rId23"/>
      <p:boldItalic r:id="rId24"/>
    </p:embeddedFont>
    <p:embeddedFont>
      <p:font typeface="Arial Black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geDhCKAe7jaBZneZQpdVGETXea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E2FC3D-9081-4A61-B7F5-D0954C703CC2}">
  <a:tblStyle styleId="{B0E2FC3D-9081-4A61-B7F5-D0954C703CC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rialNarrow-bold.fntdata"/><Relationship Id="rId21" Type="http://schemas.openxmlformats.org/officeDocument/2006/relationships/font" Target="fonts/ArialNarrow-regular.fntdata"/><Relationship Id="rId24" Type="http://schemas.openxmlformats.org/officeDocument/2006/relationships/font" Target="fonts/ArialNarrow-boldItalic.fntdata"/><Relationship Id="rId23" Type="http://schemas.openxmlformats.org/officeDocument/2006/relationships/font" Target="fonts/ArialNarrow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station.org.tw/hackathon?fbclid=IwAR2JaLGsUJHVw_pRrEY6sfnBdbcjGjKl3tziHLLCdDvqz8JM2dLmetcHFUo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newslens.com/feature/taiwanmountain/142353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newslens.com/feature/taiwanmountain/142353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https://www.datastation.org.tw/hackathon?fbclid=IwAR2JaLGsUJHVw_pRrEY6sfnBdbcjGjKl3tziHLLCdDvqz8JM2dLmetcHFUo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f6436d766_6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以生活軌跡、戶外活動為主題，嘗試串聯消費者各階段行為數據，描繪從意圖到行動，從線上到線下完整的用戶輪廓，作為智慧健康、創新數據服務或商業趨勢洞察使用，探索數據應用商機。</a:t>
            </a:r>
            <a:endParaRPr/>
          </a:p>
        </p:txBody>
      </p:sp>
      <p:sp>
        <p:nvSpPr>
          <p:cNvPr id="140" name="Google Shape;140;gdf6436d766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f7dffad24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rPr lang="zh-TW"/>
              <a:t>!!</a:t>
            </a:r>
            <a:endParaRPr/>
          </a:p>
        </p:txBody>
      </p:sp>
      <p:sp>
        <p:nvSpPr>
          <p:cNvPr id="159" name="Google Shape;159;gdf7dffad24_1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f335a0f2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市場定位、商品優勢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比較圖!!  上傳要用ppt改成去背的圖 google slide超爛</a:t>
            </a:r>
            <a:endParaRPr/>
          </a:p>
        </p:txBody>
      </p:sp>
      <p:sp>
        <p:nvSpPr>
          <p:cNvPr id="173" name="Google Shape;173;gdf335a0f2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bca2a7556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市場定位、商品優勢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比較圖!!</a:t>
            </a:r>
            <a:endParaRPr/>
          </a:p>
        </p:txBody>
      </p:sp>
      <p:sp>
        <p:nvSpPr>
          <p:cNvPr id="187" name="Google Shape;187;gdbca2a7556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7dffad24_2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4" name="Google Shape;194;gdf7dffad24_21_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模板来自于 http://docer.wps.cn</a:t>
            </a:r>
            <a:endParaRPr/>
          </a:p>
        </p:txBody>
      </p:sp>
      <p:sp>
        <p:nvSpPr>
          <p:cNvPr id="195" name="Google Shape;195;gdf7dffad24_21_15:notes"/>
          <p:cNvSpPr txBox="1"/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主軸:為登山的資訊創立一個平台，做資訊交流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目標客群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1. 爬山經驗豐富之山友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2. 初次走入山林之登山新手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3. 無法自行前往，但嚮往山林之美之用戶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4. 尋找志同道合的山友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zh-TW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一、完成者Completer Finisher. ...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zh-TW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二、形塑者Shaper. ...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zh-TW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三、執行者Implementer. ...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zh-TW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四、協調者Co-ordinator. ...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zh-TW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五、</a:t>
            </a:r>
            <a:r>
              <a:rPr b="1" lang="zh-TW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團隊</a:t>
            </a:r>
            <a:r>
              <a:rPr lang="zh-TW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工作者Teamworker. ...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zh-TW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六、資源調查者Resource Investigator.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" name="Google Shape;6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疫情後 登山人口大量上升，年輕然也是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但我們發現沒有一個資訊整合平台...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f24b40e3e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6" name="Google Shape;96;gdf24b40e3e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f24b40e3e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rgbClr val="046DA3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https://www.thenewslens.com/feature/taiwanmountain/142353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目標客群(登山族群人數資料佐證)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rPr lang="zh-TW">
                <a:solidFill>
                  <a:srgbClr val="61615E"/>
                </a:solidFill>
                <a:latin typeface="Arial"/>
                <a:ea typeface="Arial"/>
                <a:cs typeface="Arial"/>
                <a:sym typeface="Arial"/>
              </a:rPr>
              <a:t>假說：山難頻傳可能歸因於行前準備不足（知識、裝備）</a:t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rPr lang="zh-TW">
                <a:solidFill>
                  <a:srgbClr val="61615E"/>
                </a:solidFill>
                <a:latin typeface="Arial"/>
                <a:ea typeface="Arial"/>
                <a:cs typeface="Arial"/>
                <a:sym typeface="Arial"/>
              </a:rPr>
              <a:t>如何解決：結合hikingbook app 當你決定要爬哪座山的時候，提供相關資料與裝備推薦等等...</a:t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rPr lang="zh-TW">
                <a:solidFill>
                  <a:srgbClr val="61615E"/>
                </a:solidFill>
                <a:latin typeface="Arial"/>
                <a:ea typeface="Arial"/>
                <a:cs typeface="Arial"/>
                <a:sym typeface="Arial"/>
              </a:rPr>
              <a:t>社群:透過成就系統可協助山友找尋與自己相似爬山類型的朋友</a:t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>
                <a:solidFill>
                  <a:srgbClr val="61615E"/>
                </a:solidFill>
                <a:latin typeface="Arial"/>
                <a:ea typeface="Arial"/>
                <a:cs typeface="Arial"/>
                <a:sym typeface="Arial"/>
              </a:rPr>
              <a:t>個人化:</a:t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rPr lang="zh-TW">
                <a:solidFill>
                  <a:srgbClr val="61615E"/>
                </a:solidFill>
                <a:latin typeface="Arial"/>
                <a:ea typeface="Arial"/>
                <a:cs typeface="Arial"/>
                <a:sym typeface="Arial"/>
              </a:rPr>
              <a:t>足跡地圖</a:t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df24b40e3e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f7dffad24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rPr lang="zh-TW"/>
              <a:t>!!</a:t>
            </a:r>
            <a:endParaRPr/>
          </a:p>
        </p:txBody>
      </p:sp>
      <p:sp>
        <p:nvSpPr>
          <p:cNvPr id="114" name="Google Shape;114;gdf7dffad24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f7dffad24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rgbClr val="046DA3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https://www.thenewslens.com/feature/taiwanmountain/142353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目標客群(登山族群人數資料佐證)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rPr lang="zh-TW">
                <a:solidFill>
                  <a:srgbClr val="61615E"/>
                </a:solidFill>
                <a:latin typeface="Arial"/>
                <a:ea typeface="Arial"/>
                <a:cs typeface="Arial"/>
                <a:sym typeface="Arial"/>
              </a:rPr>
              <a:t>假說：山難頻傳可能歸因於行前準備不足（知識、裝備）</a:t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rPr lang="zh-TW">
                <a:solidFill>
                  <a:srgbClr val="61615E"/>
                </a:solidFill>
                <a:latin typeface="Arial"/>
                <a:ea typeface="Arial"/>
                <a:cs typeface="Arial"/>
                <a:sym typeface="Arial"/>
              </a:rPr>
              <a:t>如何解決：結合hikingbook app 當你決定要爬哪座山的時候，提供相關資料與裝備推薦等等...</a:t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rPr lang="zh-TW">
                <a:solidFill>
                  <a:srgbClr val="61615E"/>
                </a:solidFill>
                <a:latin typeface="Arial"/>
                <a:ea typeface="Arial"/>
                <a:cs typeface="Arial"/>
                <a:sym typeface="Arial"/>
              </a:rPr>
              <a:t>社群:透過成就系統可協助山友找尋與自己相似爬山類型的朋友</a:t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>
                <a:solidFill>
                  <a:srgbClr val="61615E"/>
                </a:solidFill>
                <a:latin typeface="Arial"/>
                <a:ea typeface="Arial"/>
                <a:cs typeface="Arial"/>
                <a:sym typeface="Arial"/>
              </a:rPr>
              <a:t>個人化:</a:t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r>
              <a:rPr lang="zh-TW">
                <a:solidFill>
                  <a:srgbClr val="61615E"/>
                </a:solidFill>
                <a:latin typeface="Arial"/>
                <a:ea typeface="Arial"/>
                <a:cs typeface="Arial"/>
                <a:sym typeface="Arial"/>
              </a:rPr>
              <a:t>足跡地圖</a:t>
            </a:r>
            <a:endParaRPr>
              <a:solidFill>
                <a:srgbClr val="6161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df7dffad24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showMasterSp="0" type="title">
  <p:cSld name="TITLE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 amt="50000"/>
            </a:blip>
            <a:stretch>
              <a:fillRect b="-19889" l="-2" r="-17987" t="-1988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918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673099" y="3730477"/>
            <a:ext cx="10845800" cy="558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9"/>
          <p:cNvSpPr txBox="1"/>
          <p:nvPr>
            <p:ph type="ctrTitle"/>
          </p:nvPr>
        </p:nvSpPr>
        <p:spPr>
          <a:xfrm>
            <a:off x="673099" y="1876975"/>
            <a:ext cx="10845800" cy="18535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2" type="body"/>
          </p:nvPr>
        </p:nvSpPr>
        <p:spPr>
          <a:xfrm>
            <a:off x="673099" y="5277367"/>
            <a:ext cx="10845800" cy="296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3" type="body"/>
          </p:nvPr>
        </p:nvSpPr>
        <p:spPr>
          <a:xfrm>
            <a:off x="673099" y="5573638"/>
            <a:ext cx="10845800" cy="296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showMasterSp="0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 amt="10000"/>
            </a:blip>
            <a:stretch>
              <a:fillRect b="-19889" l="-2" r="-17987" t="-1988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0"/>
          <p:cNvSpPr txBox="1"/>
          <p:nvPr>
            <p:ph type="title"/>
          </p:nvPr>
        </p:nvSpPr>
        <p:spPr>
          <a:xfrm>
            <a:off x="5247698" y="2533650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body"/>
          </p:nvPr>
        </p:nvSpPr>
        <p:spPr>
          <a:xfrm>
            <a:off x="5248814" y="3429000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页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2" type="sldNum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df7dffad24_21_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df7dffad24_21_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gdf7dffad24_21_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 showMasterSp="0">
  <p:cSld name="末尾幻灯片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 amt="50000"/>
            </a:blip>
            <a:stretch>
              <a:fillRect b="-19889" l="-2" r="-17987" t="-1988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918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2"/>
          <p:cNvSpPr txBox="1"/>
          <p:nvPr>
            <p:ph type="ctrTitle"/>
          </p:nvPr>
        </p:nvSpPr>
        <p:spPr>
          <a:xfrm>
            <a:off x="673100" y="1638301"/>
            <a:ext cx="10845798" cy="21723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673100" y="5448974"/>
            <a:ext cx="10845798" cy="310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2" type="body"/>
          </p:nvPr>
        </p:nvSpPr>
        <p:spPr>
          <a:xfrm>
            <a:off x="673102" y="5152703"/>
            <a:ext cx="10845798" cy="296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" name="Google Shape;40;p13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" name="Google Shape;12;p8"/>
          <p:cNvCxnSpPr/>
          <p:nvPr/>
        </p:nvCxnSpPr>
        <p:spPr>
          <a:xfrm>
            <a:off x="669924" y="1028700"/>
            <a:ext cx="10850563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8"/>
          <p:cNvSpPr txBox="1"/>
          <p:nvPr>
            <p:ph idx="12" type="sldNum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/>
          <p:nvPr>
            <p:ph idx="1" type="subTitle"/>
          </p:nvPr>
        </p:nvSpPr>
        <p:spPr>
          <a:xfrm>
            <a:off x="665036" y="3473673"/>
            <a:ext cx="10845800" cy="558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zh-TW" sz="48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參賽提案簡報</a:t>
            </a:r>
            <a:endParaRPr b="1" sz="48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1"/>
          <p:cNvSpPr txBox="1"/>
          <p:nvPr>
            <p:ph type="ctrTitle"/>
          </p:nvPr>
        </p:nvSpPr>
        <p:spPr>
          <a:xfrm>
            <a:off x="673417" y="2050585"/>
            <a:ext cx="10845800" cy="18535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 </a:t>
            </a:r>
            <a:r>
              <a:rPr b="0" lang="zh-TW" sz="6600">
                <a:solidFill>
                  <a:schemeClr val="lt1"/>
                </a:solidFill>
              </a:rPr>
              <a:t>2021 DATATHON</a:t>
            </a:r>
            <a:br>
              <a:rPr lang="zh-TW"/>
            </a:br>
            <a:endParaRPr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DATA LOGO" id="48" name="Google Shape;4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1736" y="4670717"/>
            <a:ext cx="606021" cy="6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7687757" y="4639556"/>
            <a:ext cx="2190169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1"/>
          <p:cNvGrpSpPr/>
          <p:nvPr/>
        </p:nvGrpSpPr>
        <p:grpSpPr>
          <a:xfrm>
            <a:off x="3322011" y="1388330"/>
            <a:ext cx="5531850" cy="4081339"/>
            <a:chOff x="4101227" y="1606421"/>
            <a:chExt cx="3986631" cy="3297870"/>
          </a:xfrm>
        </p:grpSpPr>
        <p:sp>
          <p:nvSpPr>
            <p:cNvPr id="51" name="Google Shape;51;p1"/>
            <p:cNvSpPr/>
            <p:nvPr/>
          </p:nvSpPr>
          <p:spPr>
            <a:xfrm>
              <a:off x="5538496" y="3988303"/>
              <a:ext cx="1113758" cy="915988"/>
            </a:xfrm>
            <a:custGeom>
              <a:rect b="b" l="l" r="r" t="t"/>
              <a:pathLst>
                <a:path extrusionOk="0" h="915988" w="1113758">
                  <a:moveTo>
                    <a:pt x="0" y="0"/>
                  </a:moveTo>
                  <a:lnTo>
                    <a:pt x="556879" y="922754"/>
                  </a:lnTo>
                  <a:lnTo>
                    <a:pt x="1113759" y="0"/>
                  </a:lnTo>
                </a:path>
              </a:pathLst>
            </a:custGeom>
            <a:noFill/>
            <a:ln cap="flat" cmpd="sng" w="104025">
              <a:solidFill>
                <a:srgbClr val="FFFFFF">
                  <a:alpha val="8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101227" y="1606421"/>
              <a:ext cx="3986631" cy="697400"/>
            </a:xfrm>
            <a:custGeom>
              <a:rect b="b" l="l" r="r" t="t"/>
              <a:pathLst>
                <a:path extrusionOk="0" h="697400" w="3986630">
                  <a:moveTo>
                    <a:pt x="3561633" y="707185"/>
                  </a:moveTo>
                  <a:lnTo>
                    <a:pt x="3988296" y="0"/>
                  </a:lnTo>
                  <a:lnTo>
                    <a:pt x="0" y="0"/>
                  </a:lnTo>
                  <a:lnTo>
                    <a:pt x="426767" y="707185"/>
                  </a:lnTo>
                </a:path>
              </a:pathLst>
            </a:custGeom>
            <a:noFill/>
            <a:ln cap="flat" cmpd="sng" w="104025">
              <a:solidFill>
                <a:srgbClr val="FFFFFF">
                  <a:alpha val="8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"/>
          <p:cNvSpPr/>
          <p:nvPr/>
        </p:nvSpPr>
        <p:spPr>
          <a:xfrm>
            <a:off x="231140" y="228600"/>
            <a:ext cx="11730355" cy="6400800"/>
          </a:xfrm>
          <a:prstGeom prst="rect">
            <a:avLst/>
          </a:prstGeom>
          <a:noFill/>
          <a:ln cap="flat" cmpd="sng" w="25400">
            <a:solidFill>
              <a:srgbClr val="1F2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5000"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f6436d766_6_0"/>
          <p:cNvSpPr txBox="1"/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TW" sz="34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提案構想</a:t>
            </a:r>
            <a:endParaRPr sz="34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gdf6436d766_6_0"/>
          <p:cNvSpPr txBox="1"/>
          <p:nvPr>
            <p:ph idx="12" type="sldNum"/>
          </p:nvPr>
        </p:nvSpPr>
        <p:spPr>
          <a:xfrm>
            <a:off x="8124216" y="6104276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4" name="Google Shape;144;gdf6436d766_6_0"/>
          <p:cNvSpPr txBox="1"/>
          <p:nvPr/>
        </p:nvSpPr>
        <p:spPr>
          <a:xfrm>
            <a:off x="669899" y="1208315"/>
            <a:ext cx="10850700" cy="550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商機</a:t>
            </a:r>
            <a:endParaRPr b="0" i="0" sz="2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gdf6436d766_6_0"/>
          <p:cNvSpPr/>
          <p:nvPr/>
        </p:nvSpPr>
        <p:spPr>
          <a:xfrm>
            <a:off x="1646237" y="2276526"/>
            <a:ext cx="2349990" cy="328351"/>
          </a:xfrm>
          <a:prstGeom prst="chevron">
            <a:avLst>
              <a:gd fmla="val 50000" name="adj"/>
            </a:avLst>
          </a:prstGeom>
          <a:solidFill>
            <a:srgbClr val="002060">
              <a:alpha val="64705"/>
            </a:srgbClr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df6436d766_6_0"/>
          <p:cNvSpPr/>
          <p:nvPr/>
        </p:nvSpPr>
        <p:spPr>
          <a:xfrm>
            <a:off x="4074556" y="2276526"/>
            <a:ext cx="6959660" cy="328351"/>
          </a:xfrm>
          <a:prstGeom prst="chevron">
            <a:avLst>
              <a:gd fmla="val 50000" name="adj"/>
            </a:avLst>
          </a:prstGeom>
          <a:solidFill>
            <a:srgbClr val="1575C6">
              <a:alpha val="64705"/>
            </a:srgbClr>
          </a:solidFill>
          <a:ln cap="flat" cmpd="sng" w="25400">
            <a:solidFill>
              <a:srgbClr val="157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df6436d766_6_0"/>
          <p:cNvSpPr txBox="1"/>
          <p:nvPr/>
        </p:nvSpPr>
        <p:spPr>
          <a:xfrm>
            <a:off x="1564498" y="1651601"/>
            <a:ext cx="2676945" cy="502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短期</a:t>
            </a:r>
            <a:r>
              <a:rPr b="1" i="0" lang="zh-TW" sz="2400" u="none" cap="none" strike="noStrik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商機與目標</a:t>
            </a:r>
            <a:endParaRPr b="1" i="0" sz="24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df6436d766_6_0"/>
          <p:cNvSpPr/>
          <p:nvPr/>
        </p:nvSpPr>
        <p:spPr>
          <a:xfrm>
            <a:off x="6251884" y="1651600"/>
            <a:ext cx="2901323" cy="502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1575C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中長期商機與目標</a:t>
            </a:r>
            <a:endParaRPr b="1" i="0" sz="2400" u="none" cap="none" strike="noStrike">
              <a:solidFill>
                <a:srgbClr val="157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gdf6436d766_6_0"/>
          <p:cNvCxnSpPr/>
          <p:nvPr/>
        </p:nvCxnSpPr>
        <p:spPr>
          <a:xfrm>
            <a:off x="2729276" y="2440700"/>
            <a:ext cx="10218" cy="958571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gdf6436d766_6_0"/>
          <p:cNvCxnSpPr/>
          <p:nvPr/>
        </p:nvCxnSpPr>
        <p:spPr>
          <a:xfrm>
            <a:off x="7697343" y="2446083"/>
            <a:ext cx="10218" cy="958571"/>
          </a:xfrm>
          <a:prstGeom prst="straightConnector1">
            <a:avLst/>
          </a:prstGeom>
          <a:noFill/>
          <a:ln cap="flat" cmpd="sng" w="28575">
            <a:solidFill>
              <a:srgbClr val="1575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gdf6436d766_6_0"/>
          <p:cNvSpPr/>
          <p:nvPr/>
        </p:nvSpPr>
        <p:spPr>
          <a:xfrm rot="10800000">
            <a:off x="2711905" y="2433286"/>
            <a:ext cx="48020" cy="49781"/>
          </a:xfrm>
          <a:prstGeom prst="flowChartConnector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df6436d766_6_0"/>
          <p:cNvSpPr/>
          <p:nvPr/>
        </p:nvSpPr>
        <p:spPr>
          <a:xfrm rot="10800000">
            <a:off x="7668072" y="2435134"/>
            <a:ext cx="48020" cy="49781"/>
          </a:xfrm>
          <a:prstGeom prst="flowChartConnector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df6436d766_6_0"/>
          <p:cNvSpPr/>
          <p:nvPr/>
        </p:nvSpPr>
        <p:spPr>
          <a:xfrm>
            <a:off x="1346530" y="3373948"/>
            <a:ext cx="2765491" cy="283352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df6436d766_6_0"/>
          <p:cNvSpPr/>
          <p:nvPr/>
        </p:nvSpPr>
        <p:spPr>
          <a:xfrm>
            <a:off x="4370876" y="3373947"/>
            <a:ext cx="6663340" cy="283352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157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df6436d766_6_0"/>
          <p:cNvSpPr/>
          <p:nvPr/>
        </p:nvSpPr>
        <p:spPr>
          <a:xfrm>
            <a:off x="1603924" y="4007750"/>
            <a:ext cx="2392303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推薦路線系統，降低登山活動門檻，提高民眾登山意願，增加登山用具銷售，開發客群，增加曝光率。</a:t>
            </a:r>
            <a:endParaRPr b="0" i="0" sz="19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" name="Google Shape;156;gdf6436d766_6_0"/>
          <p:cNvSpPr/>
          <p:nvPr/>
        </p:nvSpPr>
        <p:spPr>
          <a:xfrm>
            <a:off x="3996213" y="3490350"/>
            <a:ext cx="7057500" cy="26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在後疫情時代，民眾運動習慣改變，特別是以往相對較不重視健康的年輕族群，促使登山族群擴大，成為重要的長期商機。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藉由社群網路提供的行為資料，不僅可幫助商家觸及新客群，亦能更鎖定目標客群的需求，進而調整公司產品策略，提供客製化的商品與服務。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藉由線上與線下社群活動，增加用戶間的交流與依賴程度。</a:t>
            </a:r>
            <a:endParaRPr b="0" i="0" sz="19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5000"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f7dffad24_10_0"/>
          <p:cNvSpPr txBox="1"/>
          <p:nvPr>
            <p:ph type="title"/>
          </p:nvPr>
        </p:nvSpPr>
        <p:spPr>
          <a:xfrm>
            <a:off x="669849" y="-54024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4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提案構想</a:t>
            </a:r>
            <a:endParaRPr sz="34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" name="Google Shape;162;gdf7dffad24_10_0"/>
          <p:cNvSpPr txBox="1"/>
          <p:nvPr>
            <p:ph idx="12" type="sldNum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3" name="Google Shape;163;gdf7dffad24_10_0"/>
          <p:cNvSpPr/>
          <p:nvPr/>
        </p:nvSpPr>
        <p:spPr>
          <a:xfrm>
            <a:off x="669849" y="1212291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內外部效益分析</a:t>
            </a:r>
            <a:endParaRPr b="0" i="0" sz="2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df7dffad24_10_0"/>
          <p:cNvSpPr/>
          <p:nvPr/>
        </p:nvSpPr>
        <p:spPr>
          <a:xfrm>
            <a:off x="3605245" y="1413997"/>
            <a:ext cx="4978679" cy="5032866"/>
          </a:xfrm>
          <a:custGeom>
            <a:rect b="b" l="l" r="r" t="t"/>
            <a:pathLst>
              <a:path extrusionOk="0" h="2989" w="2990">
                <a:moveTo>
                  <a:pt x="2990" y="1501"/>
                </a:moveTo>
                <a:cubicBezTo>
                  <a:pt x="2990" y="1912"/>
                  <a:pt x="2843" y="2263"/>
                  <a:pt x="2550" y="2554"/>
                </a:cubicBezTo>
                <a:cubicBezTo>
                  <a:pt x="2257" y="2844"/>
                  <a:pt x="1903" y="2989"/>
                  <a:pt x="1489" y="2989"/>
                </a:cubicBezTo>
                <a:cubicBezTo>
                  <a:pt x="1077" y="2989"/>
                  <a:pt x="726" y="2844"/>
                  <a:pt x="436" y="2552"/>
                </a:cubicBezTo>
                <a:cubicBezTo>
                  <a:pt x="145" y="2260"/>
                  <a:pt x="0" y="1907"/>
                  <a:pt x="0" y="1493"/>
                </a:cubicBezTo>
                <a:cubicBezTo>
                  <a:pt x="0" y="1080"/>
                  <a:pt x="145" y="728"/>
                  <a:pt x="435" y="437"/>
                </a:cubicBezTo>
                <a:cubicBezTo>
                  <a:pt x="725" y="145"/>
                  <a:pt x="1076" y="0"/>
                  <a:pt x="1489" y="0"/>
                </a:cubicBezTo>
                <a:cubicBezTo>
                  <a:pt x="1902" y="0"/>
                  <a:pt x="2255" y="147"/>
                  <a:pt x="2549" y="441"/>
                </a:cubicBezTo>
                <a:cubicBezTo>
                  <a:pt x="2843" y="734"/>
                  <a:pt x="2990" y="1088"/>
                  <a:pt x="2990" y="1501"/>
                </a:cubicBezTo>
                <a:close/>
                <a:moveTo>
                  <a:pt x="2193" y="795"/>
                </a:moveTo>
                <a:cubicBezTo>
                  <a:pt x="2193" y="600"/>
                  <a:pt x="2122" y="434"/>
                  <a:pt x="1982" y="299"/>
                </a:cubicBezTo>
                <a:cubicBezTo>
                  <a:pt x="1842" y="163"/>
                  <a:pt x="1678" y="96"/>
                  <a:pt x="1489" y="96"/>
                </a:cubicBezTo>
                <a:cubicBezTo>
                  <a:pt x="1109" y="96"/>
                  <a:pt x="781" y="232"/>
                  <a:pt x="507" y="505"/>
                </a:cubicBezTo>
                <a:cubicBezTo>
                  <a:pt x="233" y="778"/>
                  <a:pt x="96" y="1107"/>
                  <a:pt x="96" y="1493"/>
                </a:cubicBezTo>
                <a:cubicBezTo>
                  <a:pt x="96" y="1868"/>
                  <a:pt x="236" y="2195"/>
                  <a:pt x="516" y="2474"/>
                </a:cubicBezTo>
                <a:cubicBezTo>
                  <a:pt x="796" y="2753"/>
                  <a:pt x="1120" y="2892"/>
                  <a:pt x="1489" y="2892"/>
                </a:cubicBezTo>
                <a:cubicBezTo>
                  <a:pt x="1300" y="2874"/>
                  <a:pt x="1139" y="2803"/>
                  <a:pt x="1004" y="2679"/>
                </a:cubicBezTo>
                <a:cubicBezTo>
                  <a:pt x="860" y="2546"/>
                  <a:pt x="788" y="2384"/>
                  <a:pt x="788" y="2192"/>
                </a:cubicBezTo>
                <a:cubicBezTo>
                  <a:pt x="788" y="2003"/>
                  <a:pt x="852" y="1843"/>
                  <a:pt x="981" y="1710"/>
                </a:cubicBezTo>
                <a:cubicBezTo>
                  <a:pt x="1116" y="1570"/>
                  <a:pt x="1286" y="1501"/>
                  <a:pt x="1489" y="1501"/>
                </a:cubicBezTo>
                <a:cubicBezTo>
                  <a:pt x="1685" y="1501"/>
                  <a:pt x="1849" y="1436"/>
                  <a:pt x="1983" y="1305"/>
                </a:cubicBezTo>
                <a:cubicBezTo>
                  <a:pt x="2123" y="1171"/>
                  <a:pt x="2193" y="1001"/>
                  <a:pt x="2193" y="79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df7dffad24_10_0"/>
          <p:cNvSpPr/>
          <p:nvPr/>
        </p:nvSpPr>
        <p:spPr>
          <a:xfrm>
            <a:off x="4264447" y="2555655"/>
            <a:ext cx="2254140" cy="986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內部效益</a:t>
            </a:r>
            <a:endParaRPr b="1" i="0" sz="2800" u="none" cap="none" strike="noStrike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(app開發方)</a:t>
            </a:r>
            <a:endParaRPr b="1" i="0" sz="2800" u="none" cap="none" strike="noStrike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" name="Google Shape;166;gdf7dffad24_10_0"/>
          <p:cNvSpPr/>
          <p:nvPr/>
        </p:nvSpPr>
        <p:spPr>
          <a:xfrm>
            <a:off x="5948774" y="4419794"/>
            <a:ext cx="1697754" cy="986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外部效益</a:t>
            </a:r>
            <a:endParaRPr b="1" i="0" sz="28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(山友)</a:t>
            </a: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" name="Google Shape;167;gdf7dffad24_10_0"/>
          <p:cNvSpPr/>
          <p:nvPr/>
        </p:nvSpPr>
        <p:spPr>
          <a:xfrm>
            <a:off x="271315" y="2134711"/>
            <a:ext cx="2908800" cy="258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app具有完善功能，能穩定既有之客戶群，透過使用者的好評，互相推薦，增加app的使用人數。並與旅遊用品中盤商合作，將優惠回饋於使用者，不但能使客戶滿意，也可從中獲取龐大收益。</a:t>
            </a:r>
            <a:endParaRPr b="0" i="0" sz="1800" u="none" cap="none" strike="noStrike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" name="Google Shape;168;gdf7dffad24_10_0"/>
          <p:cNvSpPr/>
          <p:nvPr/>
        </p:nvSpPr>
        <p:spPr>
          <a:xfrm>
            <a:off x="9012637" y="3542177"/>
            <a:ext cx="2788471" cy="3043723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25400">
            <a:solidFill>
              <a:srgbClr val="1F2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應用程式方便山友取得登山資訊，並另外提供規畫路徑、裝備購買、認識山友等功能，不但節省許多另外查找資訊時間，更結交許多同好，可於下次登山活動時，做好充足事前準備，並結伴同行，減少意外發生。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gdf7dffad24_10_0"/>
          <p:cNvCxnSpPr>
            <a:stCxn id="165" idx="1"/>
            <a:endCxn id="167" idx="0"/>
          </p:cNvCxnSpPr>
          <p:nvPr/>
        </p:nvCxnSpPr>
        <p:spPr>
          <a:xfrm flipH="1">
            <a:off x="3180247" y="3048916"/>
            <a:ext cx="1084200" cy="380100"/>
          </a:xfrm>
          <a:prstGeom prst="curvedConnector3">
            <a:avLst>
              <a:gd fmla="val 49996" name="adj1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70" name="Google Shape;170;gdf7dffad24_10_0"/>
          <p:cNvCxnSpPr/>
          <p:nvPr/>
        </p:nvCxnSpPr>
        <p:spPr>
          <a:xfrm>
            <a:off x="7646528" y="4913056"/>
            <a:ext cx="1362900" cy="228900"/>
          </a:xfrm>
          <a:prstGeom prst="curvedConnector3">
            <a:avLst>
              <a:gd fmla="val 50000" name="adj1"/>
            </a:avLst>
          </a:prstGeom>
          <a:noFill/>
          <a:ln cap="flat" cmpd="sng" w="25400">
            <a:solidFill>
              <a:srgbClr val="1F2F5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5000"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f335a0f2e_0_0"/>
          <p:cNvSpPr txBox="1"/>
          <p:nvPr>
            <p:ph type="title"/>
          </p:nvPr>
        </p:nvSpPr>
        <p:spPr>
          <a:xfrm>
            <a:off x="669899" y="0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TW" sz="34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競爭分析</a:t>
            </a:r>
            <a:endParaRPr sz="34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6" name="Google Shape;176;gdf335a0f2e_0_0"/>
          <p:cNvSpPr txBox="1"/>
          <p:nvPr>
            <p:ph idx="12" type="sldNum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177" name="Google Shape;177;gdf335a0f2e_0_0"/>
          <p:cNvGraphicFramePr/>
          <p:nvPr/>
        </p:nvGraphicFramePr>
        <p:xfrm>
          <a:off x="606288" y="113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{B0E2FC3D-9081-4A61-B7F5-D0954C703CC2}</a:tableStyleId>
              </a:tblPr>
              <a:tblGrid>
                <a:gridCol w="1575250"/>
                <a:gridCol w="1941450"/>
                <a:gridCol w="1758350"/>
                <a:gridCol w="2057100"/>
                <a:gridCol w="1459600"/>
                <a:gridCol w="1758350"/>
              </a:tblGrid>
              <a:tr h="777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</a:rPr>
                        <a:t>客群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</a:rPr>
                        <a:t>社群凝聚力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</a:rPr>
                        <a:t>資訊整合與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</a:rPr>
                        <a:t>&amp;使用者體驗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</a:rPr>
                        <a:t>費用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</a:rPr>
                        <a:t>缺點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66666"/>
                    </a:solidFill>
                  </a:tcPr>
                </a:tc>
              </a:tr>
              <a:tr h="134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zh-TW" sz="1800" u="none" cap="none" strike="noStrike"/>
                        <a:t>山那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•各等級登山客</a:t>
                      </a:r>
                      <a:endParaRPr sz="17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•嚮往山林之美之用戶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線上線下的完善社群交流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行前準備到紀錄旅程的一條龍服務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無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用戶達到一定規模，才存在正向網路外部性</a:t>
                      </a:r>
                      <a:endParaRPr sz="17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1226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zh-TW" sz="1800" u="none" cap="none" strike="noStrike"/>
                        <a:t>FB登山社團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•對登山有興趣的FB用戶</a:t>
                      </a:r>
                      <a:endParaRPr sz="17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•高年齡層用戶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交流頻率最低，以組團為主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行程安排等服務需透過第三方程式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無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社團內的能力不均，組團風險高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1113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zh-TW" sz="1800" u="none" cap="none" strike="noStrike"/>
                        <a:t>PTT</a:t>
                      </a:r>
                      <a:endParaRPr b="1" sz="1800" u="none" cap="none" strike="noStrike"/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zh-TW" sz="1800" u="none" cap="none" strike="noStrike"/>
                        <a:t>Hiking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•對登山有興趣的鄉民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交流頻率低，以組團與心得文為主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行程安排等服務需透過第三方程式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無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呈現方式較枯燥，不易於閱讀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1113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zh-TW" sz="1800" u="none" cap="none" strike="noStrike"/>
                        <a:t>商業團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•願意花錢體驗登山的小白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線下交流，無線上社群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完善的服務與體驗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高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u="none" cap="none" strike="noStrike"/>
                        <a:t>費用高，需額外負擔費用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178" name="Google Shape;178;gdf335a0f2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6275" y="2866026"/>
            <a:ext cx="4381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df335a0f2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038" y="6030926"/>
            <a:ext cx="4286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df335a0f2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3075" y="2866026"/>
            <a:ext cx="4381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df335a0f2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9875" y="2866026"/>
            <a:ext cx="4381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df335a0f2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7825" y="4921076"/>
            <a:ext cx="4286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df335a0f2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7825" y="3814376"/>
            <a:ext cx="4286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df335a0f2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74625" y="6030926"/>
            <a:ext cx="4286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5000"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bca2a7556_0_24"/>
          <p:cNvSpPr txBox="1"/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4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競爭分析</a:t>
            </a:r>
            <a:endParaRPr sz="34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0" name="Google Shape;190;gdbca2a7556_0_24"/>
          <p:cNvSpPr txBox="1"/>
          <p:nvPr>
            <p:ph idx="12" type="sldNum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191" name="Google Shape;191;gdbca2a7556_0_24"/>
          <p:cNvGraphicFramePr/>
          <p:nvPr/>
        </p:nvGraphicFramePr>
        <p:xfrm>
          <a:off x="219773" y="11302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{B0E2FC3D-9081-4A61-B7F5-D0954C703CC2}</a:tableStyleId>
              </a:tblPr>
              <a:tblGrid>
                <a:gridCol w="1209525"/>
                <a:gridCol w="3490900"/>
                <a:gridCol w="2350200"/>
                <a:gridCol w="2350200"/>
                <a:gridCol w="2350200"/>
              </a:tblGrid>
              <a:tr h="72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</a:rPr>
                        <a:t>我們的平台</a:t>
                      </a: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山那</a:t>
                      </a: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FB</a:t>
                      </a: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</a:rPr>
                        <a:t>登山社團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PTT</a:t>
                      </a: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</a:rPr>
                        <a:t>登山版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zh-TW" sz="1800" u="none" cap="none" strike="noStrike">
                          <a:solidFill>
                            <a:srgbClr val="FFFFFF"/>
                          </a:solidFill>
                        </a:rPr>
                        <a:t>商業團</a:t>
                      </a:r>
                      <a:endParaRPr b="1" sz="18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202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zh-TW" sz="1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用戶族群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zh-TW" sz="1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&amp;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zh-TW" sz="1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特點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•目標客群為各等級登山客、初次走入山林之登山新手、嚮往山林之美之用戶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•透過勳章制度與山友等級制度，可在社群中與能力相當的山友約爬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•山友可在社群分享經驗與技巧，給予新手相關資訊與建議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•社員共3.1萬人，活躍用戶大多為有經驗者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•約爬、揪團文章眾多，並且發文有管理員控管固定基本格式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•主要用戶為對於爬山有興趣的鄉民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•文章分為約爬、心得文與提問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•心得文以文字日記型式為主流，類似於部落格形式的經驗分享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•目標客群是喜歡或樂於嘗試爬山但經驗不足的族群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•通常會提供行前課程與當地嚮導從旁指導相關知識與技巧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223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zh-TW" sz="1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優勢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•社群軟體內部提供路線規劃系統，增進使用者體驗與資訊一致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•等級制度協助媒合能力相當的山友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•提供路線選擇與商品的個人化推薦服務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•進入門檻低，只要是FB用戶，皆可參加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•社團人數眾多，組團數量多，且出團機率高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•心得文詳細，提供新手完整資訊瞭解山況。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•進入門檻低，且用戶多，組團容易。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•適合想體驗登山的新手安全性較高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•有專業人士協助，例如:嚮導、揹工、司機與協作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46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zh-TW" sz="18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劣勢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•用戶達到一定規模，才存在正向網路外部性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•需透過外部軟體規畫行程，每個揪團者提供的資訊不一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•社團內的能力與經驗不均，也無法提前瞭解團員狀況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•PTT無法申請帳號，新用戶僅能接收資訊，無法提供資訊或組團。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•心得呈現方式較枯燥，大多以流水帳方式呈現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•費用高，需額外負擔嚮導與行前課程費用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zh-TW" sz="13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•造成登山客的依賴習慣，自身容易對行程了解度不夠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f7dffad24_21_15"/>
          <p:cNvSpPr/>
          <p:nvPr/>
        </p:nvSpPr>
        <p:spPr>
          <a:xfrm>
            <a:off x="0" y="0"/>
            <a:ext cx="5437991" cy="6858000"/>
          </a:xfrm>
          <a:custGeom>
            <a:rect b="b" l="l" r="r" t="t"/>
            <a:pathLst>
              <a:path extrusionOk="0" h="6858000" w="5437991">
                <a:moveTo>
                  <a:pt x="0" y="0"/>
                </a:moveTo>
                <a:lnTo>
                  <a:pt x="5437991" y="0"/>
                </a:lnTo>
                <a:lnTo>
                  <a:pt x="1633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df7dffad24_21_15"/>
          <p:cNvSpPr txBox="1"/>
          <p:nvPr/>
        </p:nvSpPr>
        <p:spPr>
          <a:xfrm>
            <a:off x="1019584" y="1126913"/>
            <a:ext cx="2155416" cy="563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3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b="1" i="0" sz="3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99" name="Google Shape;199;gdf7dffad24_21_15"/>
          <p:cNvCxnSpPr/>
          <p:nvPr/>
        </p:nvCxnSpPr>
        <p:spPr>
          <a:xfrm>
            <a:off x="2041525" y="1749644"/>
            <a:ext cx="2430463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0" name="Google Shape;200;gdf7dffad24_21_15"/>
          <p:cNvCxnSpPr/>
          <p:nvPr/>
        </p:nvCxnSpPr>
        <p:spPr>
          <a:xfrm>
            <a:off x="3175000" y="742950"/>
            <a:ext cx="0" cy="212407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1" name="Google Shape;201;gdf7dffad24_21_15"/>
          <p:cNvSpPr/>
          <p:nvPr/>
        </p:nvSpPr>
        <p:spPr>
          <a:xfrm>
            <a:off x="3801269" y="1737518"/>
            <a:ext cx="736600" cy="73501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02" name="Google Shape;202;gdf7dffad24_21_15"/>
          <p:cNvSpPr/>
          <p:nvPr/>
        </p:nvSpPr>
        <p:spPr>
          <a:xfrm>
            <a:off x="3332164" y="2711379"/>
            <a:ext cx="736600" cy="73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03" name="Google Shape;203;gdf7dffad24_21_15"/>
          <p:cNvSpPr/>
          <p:nvPr/>
        </p:nvSpPr>
        <p:spPr>
          <a:xfrm>
            <a:off x="2777729" y="3802943"/>
            <a:ext cx="735000" cy="73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04" name="Google Shape;204;gdf7dffad24_21_15"/>
          <p:cNvSpPr/>
          <p:nvPr/>
        </p:nvSpPr>
        <p:spPr>
          <a:xfrm>
            <a:off x="2277666" y="4954586"/>
            <a:ext cx="735012" cy="73501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05" name="Google Shape;205;gdf7dffad24_21_15"/>
          <p:cNvSpPr/>
          <p:nvPr/>
        </p:nvSpPr>
        <p:spPr>
          <a:xfrm>
            <a:off x="3855244" y="1788370"/>
            <a:ext cx="628650" cy="630237"/>
          </a:xfrm>
          <a:prstGeom prst="ellipse">
            <a:avLst/>
          </a:prstGeom>
          <a:solidFill>
            <a:srgbClr val="2C3B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df7dffad24_21_15"/>
          <p:cNvSpPr/>
          <p:nvPr/>
        </p:nvSpPr>
        <p:spPr>
          <a:xfrm>
            <a:off x="3392487" y="2765354"/>
            <a:ext cx="630238" cy="628650"/>
          </a:xfrm>
          <a:prstGeom prst="ellipse">
            <a:avLst/>
          </a:prstGeom>
          <a:solidFill>
            <a:srgbClr val="2C3B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df7dffad24_21_15"/>
          <p:cNvSpPr/>
          <p:nvPr/>
        </p:nvSpPr>
        <p:spPr>
          <a:xfrm>
            <a:off x="2830104" y="3859175"/>
            <a:ext cx="630300" cy="630300"/>
          </a:xfrm>
          <a:prstGeom prst="ellipse">
            <a:avLst/>
          </a:prstGeom>
          <a:solidFill>
            <a:srgbClr val="2C3B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df7dffad24_21_15"/>
          <p:cNvSpPr/>
          <p:nvPr/>
        </p:nvSpPr>
        <p:spPr>
          <a:xfrm>
            <a:off x="2350464" y="5006974"/>
            <a:ext cx="630238" cy="630238"/>
          </a:xfrm>
          <a:prstGeom prst="ellipse">
            <a:avLst/>
          </a:prstGeom>
          <a:solidFill>
            <a:srgbClr val="2C3B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df7dffad24_21_15"/>
          <p:cNvSpPr txBox="1"/>
          <p:nvPr/>
        </p:nvSpPr>
        <p:spPr>
          <a:xfrm>
            <a:off x="4579938" y="1926094"/>
            <a:ext cx="6992937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降低登山風險</a:t>
            </a:r>
            <a:endParaRPr b="0" i="0" sz="2800" u="none" cap="none" strike="noStrike">
              <a:solidFill>
                <a:srgbClr val="2C3B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利用社群回饋的方式，整合登山資訊，提升優良登山體驗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C3B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df7dffad24_21_15"/>
          <p:cNvSpPr txBox="1"/>
          <p:nvPr/>
        </p:nvSpPr>
        <p:spPr>
          <a:xfrm>
            <a:off x="4095750" y="2826375"/>
            <a:ext cx="747712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客製化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透過客戶行為分析了解真實需求，提供個人化推薦路線及商品，完成精準行銷，並依照其登山習慣推薦相同興趣好友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C3B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df7dffad24_21_15"/>
          <p:cNvSpPr txBox="1"/>
          <p:nvPr/>
        </p:nvSpPr>
        <p:spPr>
          <a:xfrm>
            <a:off x="3578225" y="4027070"/>
            <a:ext cx="769461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推廣台灣登山文化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透過社群將登山資訊整合，降低登山活動的參與門檻，提高登山活動普及率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C3B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df7dffad24_21_15"/>
          <p:cNvSpPr txBox="1"/>
          <p:nvPr/>
        </p:nvSpPr>
        <p:spPr>
          <a:xfrm>
            <a:off x="3097212" y="5221714"/>
            <a:ext cx="620236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國際化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吸引世界各地登山愛好者、收錄全球登山資訊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/>
          <p:nvPr>
            <p:ph type="ctrTitle"/>
          </p:nvPr>
        </p:nvSpPr>
        <p:spPr>
          <a:xfrm>
            <a:off x="673418" y="1751088"/>
            <a:ext cx="10845798" cy="21723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</a:pPr>
            <a:r>
              <a:rPr lang="zh-TW" sz="7200">
                <a:solidFill>
                  <a:schemeClr val="lt1"/>
                </a:solidFill>
              </a:rPr>
              <a:t>Thanks</a:t>
            </a:r>
            <a:br>
              <a:rPr lang="zh-TW">
                <a:solidFill>
                  <a:srgbClr val="1F2F50"/>
                </a:solidFill>
              </a:rPr>
            </a:br>
            <a:r>
              <a:rPr lang="zh-TW">
                <a:solidFill>
                  <a:srgbClr val="1F2F50"/>
                </a:solidFill>
              </a:rPr>
              <a:t>Happy Hacking</a:t>
            </a:r>
            <a:endParaRPr>
              <a:solidFill>
                <a:srgbClr val="1F2F50"/>
              </a:solidFill>
            </a:endParaRPr>
          </a:p>
        </p:txBody>
      </p:sp>
      <p:pic>
        <p:nvPicPr>
          <p:cNvPr descr="DATA LOGO" id="218" name="Google Shape;21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1736" y="4670717"/>
            <a:ext cx="606021" cy="6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"/>
          <p:cNvSpPr/>
          <p:nvPr/>
        </p:nvSpPr>
        <p:spPr>
          <a:xfrm>
            <a:off x="7687757" y="4639556"/>
            <a:ext cx="2190169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7"/>
          <p:cNvGrpSpPr/>
          <p:nvPr/>
        </p:nvGrpSpPr>
        <p:grpSpPr>
          <a:xfrm>
            <a:off x="3322011" y="1388330"/>
            <a:ext cx="5531850" cy="4081339"/>
            <a:chOff x="4101227" y="1606421"/>
            <a:chExt cx="3986631" cy="3297870"/>
          </a:xfrm>
        </p:grpSpPr>
        <p:sp>
          <p:nvSpPr>
            <p:cNvPr id="221" name="Google Shape;221;p7"/>
            <p:cNvSpPr/>
            <p:nvPr/>
          </p:nvSpPr>
          <p:spPr>
            <a:xfrm>
              <a:off x="5538496" y="3988303"/>
              <a:ext cx="1113758" cy="915988"/>
            </a:xfrm>
            <a:custGeom>
              <a:rect b="b" l="l" r="r" t="t"/>
              <a:pathLst>
                <a:path extrusionOk="0" h="915988" w="1113758">
                  <a:moveTo>
                    <a:pt x="0" y="0"/>
                  </a:moveTo>
                  <a:lnTo>
                    <a:pt x="556879" y="922754"/>
                  </a:lnTo>
                  <a:lnTo>
                    <a:pt x="1113759" y="0"/>
                  </a:lnTo>
                </a:path>
              </a:pathLst>
            </a:custGeom>
            <a:noFill/>
            <a:ln cap="flat" cmpd="sng" w="104025">
              <a:solidFill>
                <a:srgbClr val="FFFFFF">
                  <a:alpha val="8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4101227" y="1606421"/>
              <a:ext cx="3986631" cy="697400"/>
            </a:xfrm>
            <a:custGeom>
              <a:rect b="b" l="l" r="r" t="t"/>
              <a:pathLst>
                <a:path extrusionOk="0" h="697400" w="3986630">
                  <a:moveTo>
                    <a:pt x="3561633" y="707185"/>
                  </a:moveTo>
                  <a:lnTo>
                    <a:pt x="3988296" y="0"/>
                  </a:lnTo>
                  <a:lnTo>
                    <a:pt x="0" y="0"/>
                  </a:lnTo>
                  <a:lnTo>
                    <a:pt x="426767" y="707185"/>
                  </a:lnTo>
                </a:path>
              </a:pathLst>
            </a:custGeom>
            <a:noFill/>
            <a:ln cap="flat" cmpd="sng" w="104025">
              <a:solidFill>
                <a:srgbClr val="FFFFFF">
                  <a:alpha val="8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7"/>
          <p:cNvSpPr/>
          <p:nvPr/>
        </p:nvSpPr>
        <p:spPr>
          <a:xfrm>
            <a:off x="231140" y="228600"/>
            <a:ext cx="11730355" cy="6400800"/>
          </a:xfrm>
          <a:prstGeom prst="rect">
            <a:avLst/>
          </a:prstGeom>
          <a:noFill/>
          <a:ln cap="flat" cmpd="sng" w="25400">
            <a:solidFill>
              <a:srgbClr val="1F2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/>
          <p:nvPr/>
        </p:nvSpPr>
        <p:spPr>
          <a:xfrm>
            <a:off x="768675" y="3532766"/>
            <a:ext cx="10572149" cy="2955957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 txBox="1"/>
          <p:nvPr>
            <p:ph type="title"/>
          </p:nvPr>
        </p:nvSpPr>
        <p:spPr>
          <a:xfrm>
            <a:off x="2544899" y="1686550"/>
            <a:ext cx="76755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lang="zh-TW" sz="3400">
                <a:latin typeface="Microsoft JhengHei"/>
                <a:ea typeface="Microsoft JhengHei"/>
                <a:cs typeface="Microsoft JhengHei"/>
                <a:sym typeface="Microsoft JhengHei"/>
              </a:rPr>
              <a:t>團隊名稱：因為山就在那</a:t>
            </a:r>
            <a:br>
              <a:rPr lang="zh-TW" sz="3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400">
                <a:latin typeface="Microsoft JhengHei"/>
                <a:ea typeface="Microsoft JhengHei"/>
                <a:cs typeface="Microsoft JhengHei"/>
                <a:sym typeface="Microsoft JhengHei"/>
              </a:rPr>
              <a:t>作品名稱：</a:t>
            </a:r>
            <a:r>
              <a:rPr lang="zh-TW" sz="3400">
                <a:latin typeface="Microsoft JhengHei"/>
                <a:ea typeface="Microsoft JhengHei"/>
                <a:cs typeface="Microsoft JhengHei"/>
                <a:sym typeface="Microsoft JhengHei"/>
              </a:rPr>
              <a:t>山那社群平台</a:t>
            </a:r>
            <a:endParaRPr sz="3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" name="Google Shape;60;p2"/>
          <p:cNvSpPr txBox="1"/>
          <p:nvPr>
            <p:ph idx="1" type="body"/>
          </p:nvPr>
        </p:nvSpPr>
        <p:spPr>
          <a:xfrm>
            <a:off x="5120163" y="2794105"/>
            <a:ext cx="1869172" cy="874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C57D"/>
              </a:buClr>
              <a:buSzPts val="2400"/>
              <a:buNone/>
            </a:pPr>
            <a:r>
              <a:rPr b="1" lang="zh-TW" sz="3200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創作理念</a:t>
            </a:r>
            <a:endParaRPr b="1" sz="3200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1" name="Google Shape;61;p2"/>
          <p:cNvGrpSpPr/>
          <p:nvPr/>
        </p:nvGrpSpPr>
        <p:grpSpPr>
          <a:xfrm>
            <a:off x="1241742" y="1028700"/>
            <a:ext cx="2606323" cy="2156034"/>
            <a:chOff x="2251369" y="2044129"/>
            <a:chExt cx="4320030" cy="3573668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2251369" y="2044129"/>
              <a:ext cx="4320030" cy="3573668"/>
              <a:chOff x="4101227" y="1606421"/>
              <a:chExt cx="3986631" cy="3297870"/>
            </a:xfrm>
          </p:grpSpPr>
          <p:sp>
            <p:nvSpPr>
              <p:cNvPr id="63" name="Google Shape;63;p2"/>
              <p:cNvSpPr/>
              <p:nvPr/>
            </p:nvSpPr>
            <p:spPr>
              <a:xfrm>
                <a:off x="5538496" y="3988303"/>
                <a:ext cx="1113758" cy="915988"/>
              </a:xfrm>
              <a:custGeom>
                <a:rect b="b" l="l" r="r" t="t"/>
                <a:pathLst>
                  <a:path extrusionOk="0" h="915988" w="1113758">
                    <a:moveTo>
                      <a:pt x="0" y="0"/>
                    </a:moveTo>
                    <a:lnTo>
                      <a:pt x="556879" y="922754"/>
                    </a:lnTo>
                    <a:lnTo>
                      <a:pt x="1113759" y="0"/>
                    </a:lnTo>
                  </a:path>
                </a:pathLst>
              </a:custGeom>
              <a:noFill/>
              <a:ln cap="flat" cmpd="sng" w="104025">
                <a:solidFill>
                  <a:srgbClr val="00206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101227" y="1606421"/>
                <a:ext cx="3986631" cy="697400"/>
              </a:xfrm>
              <a:custGeom>
                <a:rect b="b" l="l" r="r" t="t"/>
                <a:pathLst>
                  <a:path extrusionOk="0" h="697400" w="3986630">
                    <a:moveTo>
                      <a:pt x="3561633" y="707185"/>
                    </a:moveTo>
                    <a:lnTo>
                      <a:pt x="3988296" y="0"/>
                    </a:lnTo>
                    <a:lnTo>
                      <a:pt x="0" y="0"/>
                    </a:lnTo>
                    <a:lnTo>
                      <a:pt x="426767" y="707185"/>
                    </a:lnTo>
                  </a:path>
                </a:pathLst>
              </a:custGeom>
              <a:noFill/>
              <a:ln cap="flat" cmpd="sng" w="104025">
                <a:solidFill>
                  <a:srgbClr val="00206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" name="Google Shape;65;p2"/>
            <p:cNvCxnSpPr/>
            <p:nvPr/>
          </p:nvCxnSpPr>
          <p:spPr>
            <a:xfrm>
              <a:off x="2705100" y="2794000"/>
              <a:ext cx="1397000" cy="2324100"/>
            </a:xfrm>
            <a:prstGeom prst="straightConnector1">
              <a:avLst/>
            </a:prstGeom>
            <a:noFill/>
            <a:ln cap="flat" cmpd="sng" w="101600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6" name="Google Shape;66;p2"/>
          <p:cNvSpPr txBox="1"/>
          <p:nvPr/>
        </p:nvSpPr>
        <p:spPr>
          <a:xfrm>
            <a:off x="838200" y="3532766"/>
            <a:ext cx="10433100" cy="27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你是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業餘</a:t>
            </a:r>
            <a:r>
              <a:rPr b="0" i="0" lang="zh-TW" sz="1800" u="none" cap="none" strike="noStrike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登山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客</a:t>
            </a:r>
            <a:r>
              <a:rPr b="0" i="0" lang="zh-TW" sz="1800" u="none" cap="none" strike="noStrike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，想要更暸解登山文化嗎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  <a:r>
              <a:rPr b="0" i="0" lang="zh-TW" sz="1800" u="none" cap="none" strike="noStrike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豐富爬山經驗，但找不到能力相當的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山友同行嗎?</a:t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你是爬山新手，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總是因為找不到登山資訊，而不敢跨出第一步嗎?</a:t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工作忙碌的你，無法親自體驗，但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非常嚮往</a:t>
            </a:r>
            <a:r>
              <a:rPr b="0" i="0" lang="zh-TW" sz="1800" u="none" cap="none" strike="noStrike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山林之美</a:t>
            </a:r>
            <a:r>
              <a:rPr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嗎？</a:t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我們將建立一個平台，提供登山客可以做資訊交流與整合</a:t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2060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5000"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669924" y="1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lang="zh-TW" sz="34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團隊介紹</a:t>
            </a:r>
            <a:endParaRPr sz="34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838200" y="1391904"/>
            <a:ext cx="108507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隊長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588" lvl="1" marL="68576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大名：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張和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588" lvl="1" marL="68576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專長：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文字、影像處理、深度學習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588" lvl="1" marL="68576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團隊角色：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專家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838200" y="3833477"/>
            <a:ext cx="50958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大名: 徐敬雯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專長：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資料處理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團隊角色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：執行者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841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大名：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陳麒仲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專長：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資料分析、機器學習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團隊角色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形塑者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5934077" y="3833477"/>
            <a:ext cx="53784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大名：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簡君哲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專長：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財務領域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團隊角色：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協調者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841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838200" y="3341243"/>
            <a:ext cx="6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成員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7" name="Google Shape;77;p14"/>
          <p:cNvCxnSpPr/>
          <p:nvPr/>
        </p:nvCxnSpPr>
        <p:spPr>
          <a:xfrm>
            <a:off x="708291" y="3120413"/>
            <a:ext cx="10775400" cy="0"/>
          </a:xfrm>
          <a:prstGeom prst="straightConnector1">
            <a:avLst/>
          </a:prstGeom>
          <a:noFill/>
          <a:ln cap="flat" cmpd="sng" w="9525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5000"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lang="zh-TW" sz="34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動機</a:t>
            </a:r>
            <a:endParaRPr sz="34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3" name="Google Shape;83;p5"/>
          <p:cNvSpPr txBox="1"/>
          <p:nvPr>
            <p:ph idx="12" type="sldNum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" name="Google Shape;84;p5"/>
          <p:cNvSpPr txBox="1"/>
          <p:nvPr/>
        </p:nvSpPr>
        <p:spPr>
          <a:xfrm>
            <a:off x="869265" y="1537053"/>
            <a:ext cx="5886000" cy="4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在後疫情時代下，登山運動人口大量提升創下新的高峰，慢慢成為人們主要的休閒活動之一。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在這樣的蓬勃發展下其資訊傳遞管道較為封閉，沒有一個完整資訊交流平台可以提供登山客正確資訊；許多山難的發生都是因為對於路線的不熟悉與事前準備不足，若能建立一個資訊交流平台提供登山客交流登山資訊，勢必能降低意外發生的風險並提供更優良的登山體驗。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希望可以透過建立</a:t>
            </a:r>
            <a:r>
              <a:rPr lang="zh-TW" sz="3100"/>
              <a:t>平台(山那</a:t>
            </a:r>
            <a:r>
              <a:rPr b="0" i="0" lang="zh-TW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)，提供登山客交流經驗、整合資訊的平台，推廣登山活動。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9925" y="0"/>
            <a:ext cx="15520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6778" y="929229"/>
            <a:ext cx="4262575" cy="4999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5000"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lang="zh-TW" sz="34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預期使用數據</a:t>
            </a:r>
            <a:endParaRPr sz="34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" name="Google Shape;92;p3"/>
          <p:cNvSpPr txBox="1"/>
          <p:nvPr>
            <p:ph idx="12" type="sldNum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" name="Google Shape;93;p3"/>
          <p:cNvSpPr txBox="1"/>
          <p:nvPr/>
        </p:nvSpPr>
        <p:spPr>
          <a:xfrm>
            <a:off x="669924" y="1203779"/>
            <a:ext cx="10119582" cy="3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9729"/>
              <a:buFont typeface="Arial"/>
              <a:buNone/>
            </a:pPr>
            <a:r>
              <a:rPr b="0" i="0" lang="zh-TW" sz="15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i="0" lang="zh-TW" sz="15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(須至少包含本活動提供之2家資料以上，說明使用之資料集和使用欄位</a:t>
            </a:r>
            <a:r>
              <a:rPr b="0" i="0" lang="zh-TW" sz="1500" u="none" cap="none" strike="noStrik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22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0810"/>
              <a:buFont typeface="Arial"/>
              <a:buNone/>
            </a:pPr>
            <a:r>
              <a:rPr b="0" i="0" lang="zh-TW" sz="3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□</a:t>
            </a:r>
            <a:r>
              <a:rPr b="0" i="0" lang="zh-TW" sz="25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joiiup虹映科技：</a:t>
            </a:r>
            <a:endParaRPr b="0" i="0" sz="25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22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7837"/>
              <a:buFont typeface="Arial"/>
              <a:buNone/>
            </a:pPr>
            <a:r>
              <a:rPr b="0" i="0" lang="zh-TW" sz="25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☑ 100mountain百岳：sales.sql(all)</a:t>
            </a:r>
            <a:endParaRPr b="0" i="0" sz="25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22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7837"/>
              <a:buFont typeface="Arial"/>
              <a:buNone/>
            </a:pPr>
            <a:r>
              <a:rPr b="0" i="0" lang="zh-TW" sz="25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☑ Hikingbook登山書：經度、緯度、海拔高度、瞬間速度、時間、上傳時間</a:t>
            </a:r>
            <a:endParaRPr b="0" i="0" sz="25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22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zh-TW" sz="3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□</a:t>
            </a:r>
            <a:r>
              <a:rPr b="0" i="0" lang="zh-TW" sz="25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QMonster發票怪獸：</a:t>
            </a:r>
            <a:endParaRPr b="0" i="0" sz="25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22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7837"/>
              <a:buFont typeface="Arial"/>
              <a:buNone/>
            </a:pPr>
            <a:r>
              <a:rPr b="0" i="0" lang="zh-TW" sz="25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☑ QSearch多利曼：forum_raw 論壇網站資料</a:t>
            </a:r>
            <a:endParaRPr b="0" i="0" sz="25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233"/>
              <a:buFont typeface="Arial"/>
              <a:buNone/>
            </a:pPr>
            <a:r>
              <a:rPr b="0" i="0" lang="zh-TW" sz="3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□</a:t>
            </a:r>
            <a:r>
              <a:rPr b="0" i="0" lang="zh-TW" sz="25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Open Data：</a:t>
            </a:r>
            <a:endParaRPr b="0" i="0" sz="25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7837"/>
              <a:buFont typeface="Arial"/>
              <a:buNone/>
            </a:pPr>
            <a:r>
              <a:rPr b="0" i="0" lang="zh-TW" sz="25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☑ 自備資料(請說明) ：觀光資料(政府開放平台)</a:t>
            </a:r>
            <a:endParaRPr b="0" i="0" sz="25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1" marL="4572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33056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5000"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f24b40e3e_1_21"/>
          <p:cNvSpPr txBox="1"/>
          <p:nvPr>
            <p:ph type="title"/>
          </p:nvPr>
        </p:nvSpPr>
        <p:spPr>
          <a:xfrm>
            <a:off x="669849" y="-54024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TW" sz="34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提案構想 - 資訊整合交流平台功能介紹</a:t>
            </a:r>
            <a:endParaRPr sz="34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" name="Google Shape;99;gdf24b40e3e_1_21"/>
          <p:cNvSpPr txBox="1"/>
          <p:nvPr>
            <p:ph idx="12" type="sldNum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" name="Google Shape;100;gdf24b40e3e_1_21"/>
          <p:cNvSpPr/>
          <p:nvPr/>
        </p:nvSpPr>
        <p:spPr>
          <a:xfrm>
            <a:off x="669848" y="1119475"/>
            <a:ext cx="10850701" cy="1759500"/>
          </a:xfrm>
          <a:prstGeom prst="roundRect">
            <a:avLst>
              <a:gd fmla="val 16667" name="adj"/>
            </a:avLst>
          </a:prstGeom>
          <a:solidFill>
            <a:schemeClr val="accent4">
              <a:alpha val="22352"/>
            </a:schemeClr>
          </a:solidFill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df24b40e3e_1_21"/>
          <p:cNvSpPr/>
          <p:nvPr/>
        </p:nvSpPr>
        <p:spPr>
          <a:xfrm>
            <a:off x="669848" y="3023775"/>
            <a:ext cx="10850701" cy="1816418"/>
          </a:xfrm>
          <a:prstGeom prst="roundRect">
            <a:avLst>
              <a:gd fmla="val 16667" name="adj"/>
            </a:avLst>
          </a:prstGeom>
          <a:solidFill>
            <a:srgbClr val="D7D7D7">
              <a:alpha val="52156"/>
            </a:srgbClr>
          </a:solidFill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df24b40e3e_1_21"/>
          <p:cNvSpPr/>
          <p:nvPr/>
        </p:nvSpPr>
        <p:spPr>
          <a:xfrm>
            <a:off x="669848" y="4987625"/>
            <a:ext cx="10850701" cy="1517100"/>
          </a:xfrm>
          <a:prstGeom prst="roundRect">
            <a:avLst>
              <a:gd fmla="val 16667" name="adj"/>
            </a:avLst>
          </a:prstGeom>
          <a:solidFill>
            <a:srgbClr val="F3F3F3">
              <a:alpha val="37254"/>
            </a:srgbClr>
          </a:solidFill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df24b40e3e_1_21"/>
          <p:cNvSpPr txBox="1"/>
          <p:nvPr/>
        </p:nvSpPr>
        <p:spPr>
          <a:xfrm>
            <a:off x="788185" y="1119475"/>
            <a:ext cx="10349400" cy="5532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➔"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個人化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◆"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路線推薦系統：推薦、規劃適合使用者程度之爬山路徑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◆"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商品推薦系統：提供對應登山路線所需的商品推薦清單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◆"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成就系統：在記錄登山過程之餘，也將提供配合賣場的商品優惠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◆"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遇難小幫手：</a:t>
            </a: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蒐集各突發狀況之應對方式，提供登山客危機處理資訊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➔"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社群網路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◆"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hiking story : 使用者可上傳、分享最新爬山動態，並可與其他使用者相互傳送訊息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◆"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hiking power：登山成就系統，紀錄登山者的足跡並授予勳章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◆"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hiking club：將相同hiking power之使用者加入同社團，社團中使用者可交流資訊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◆"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hiking feedback：撰寫登山的心得，提供其他用戶行前資訊，並累積獎勵「山神的能量」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➔"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即時更新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◆"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透過地圖即時分享使用者的所在位置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◆"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結合開放即時氣象資料，建議當天是否適合前往該山域</a:t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◆"/>
            </a:pP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通過地圖推薦目前所在位置之附近熱門旅遊景點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5000"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f24b40e3e_1_15"/>
          <p:cNvSpPr txBox="1"/>
          <p:nvPr>
            <p:ph type="title"/>
          </p:nvPr>
        </p:nvSpPr>
        <p:spPr>
          <a:xfrm>
            <a:off x="669849" y="-54024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4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提案構想</a:t>
            </a:r>
            <a:endParaRPr sz="34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" name="Google Shape;109;gdf24b40e3e_1_15"/>
          <p:cNvSpPr txBox="1"/>
          <p:nvPr>
            <p:ph idx="12" type="sldNum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" name="Google Shape;110;gdf24b40e3e_1_15"/>
          <p:cNvSpPr txBox="1"/>
          <p:nvPr/>
        </p:nvSpPr>
        <p:spPr>
          <a:xfrm>
            <a:off x="669850" y="1028700"/>
            <a:ext cx="7362300" cy="55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zh-TW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特色說明</a:t>
            </a:r>
            <a:endParaRPr b="0" i="0" sz="1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➔"/>
            </a:pPr>
            <a:r>
              <a:rPr b="1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個人化</a:t>
            </a:r>
            <a:endParaRPr b="1" i="0" sz="19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使用者可利用本應用程式提供的</a:t>
            </a:r>
            <a:r>
              <a:rPr b="0" i="0" lang="zh-TW" sz="1900" u="none" cap="none" strike="noStrike">
                <a:solidFill>
                  <a:schemeClr val="dk1"/>
                </a:solidFill>
                <a:highlight>
                  <a:srgbClr val="FFD966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路線規劃系統</a:t>
            </a: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，建立個人化的行程規劃，以及</a:t>
            </a:r>
            <a:r>
              <a:rPr b="0" i="0" lang="zh-TW" sz="19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商品推薦系統</a:t>
            </a: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，提供適合此行程的裝備清單，優化用戶體驗，完善登山行前準備，結合用戶的登山習慣與消費行為，透過虛實整合，以達精準行銷之目的。</a:t>
            </a:r>
            <a:endParaRPr b="0" i="0" sz="19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本app設置成就系統，使用者可更新其爬山動態來提高爬山等級，獲得里程碑。此應用程式連結商品賣場，可通過完成成就來獲取賣場優惠，</a:t>
            </a:r>
            <a:r>
              <a:rPr b="0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，激起你登山的慾望</a:t>
            </a: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。app亦可從使用者所購買商品中分析並推薦尚缺少之爬山裝備，以及未來較適合之爬山路線等。</a:t>
            </a:r>
            <a:endParaRPr b="0" i="0" sz="19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另外，遇難小幫手蒐集各突發狀況之應對方式，若不幸發生意外，可提供使用者即時幫助。</a:t>
            </a:r>
            <a:endParaRPr b="0" i="0" sz="19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df24b40e3e_1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8812" y="1640268"/>
            <a:ext cx="3474050" cy="49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5000"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f7dffad24_5_0"/>
          <p:cNvSpPr txBox="1"/>
          <p:nvPr>
            <p:ph type="title"/>
          </p:nvPr>
        </p:nvSpPr>
        <p:spPr>
          <a:xfrm>
            <a:off x="669849" y="-54024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TW" sz="34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提案構想</a:t>
            </a:r>
            <a:endParaRPr sz="34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" name="Google Shape;117;gdf7dffad24_5_0"/>
          <p:cNvSpPr txBox="1"/>
          <p:nvPr>
            <p:ph idx="12" type="sldNum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" name="Google Shape;118;gdf7dffad24_5_0"/>
          <p:cNvSpPr/>
          <p:nvPr/>
        </p:nvSpPr>
        <p:spPr>
          <a:xfrm>
            <a:off x="7138003" y="1721530"/>
            <a:ext cx="2185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zh-TW" sz="2600" u="none" cap="none" strike="noStrik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商品推薦系統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df7dffad24_5_0"/>
          <p:cNvSpPr/>
          <p:nvPr/>
        </p:nvSpPr>
        <p:spPr>
          <a:xfrm>
            <a:off x="2557115" y="1721530"/>
            <a:ext cx="22698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zh-TW" sz="2600" u="none" cap="none" strike="noStrik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路線推薦系統</a:t>
            </a:r>
            <a:endParaRPr b="0" i="0" sz="2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df7dffad24_5_0"/>
          <p:cNvSpPr/>
          <p:nvPr/>
        </p:nvSpPr>
        <p:spPr>
          <a:xfrm>
            <a:off x="669849" y="1212316"/>
            <a:ext cx="6096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sng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個人化應用</a:t>
            </a:r>
            <a:endParaRPr b="0" i="0" sz="2400" u="sng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gdf7dffad24_5_0"/>
          <p:cNvGrpSpPr/>
          <p:nvPr/>
        </p:nvGrpSpPr>
        <p:grpSpPr>
          <a:xfrm>
            <a:off x="2184748" y="2280956"/>
            <a:ext cx="7820901" cy="3997225"/>
            <a:chOff x="2112624" y="2373900"/>
            <a:chExt cx="7820901" cy="3997225"/>
          </a:xfrm>
        </p:grpSpPr>
        <p:sp>
          <p:nvSpPr>
            <p:cNvPr id="122" name="Google Shape;122;gdf7dffad24_5_0"/>
            <p:cNvSpPr/>
            <p:nvPr/>
          </p:nvSpPr>
          <p:spPr>
            <a:xfrm>
              <a:off x="6722925" y="2373900"/>
              <a:ext cx="3210600" cy="3977100"/>
            </a:xfrm>
            <a:prstGeom prst="snip1Rect">
              <a:avLst>
                <a:gd fmla="val 16667" name="adj"/>
              </a:avLst>
            </a:prstGeom>
            <a:noFill/>
            <a:ln cap="flat" cmpd="sng" w="38100">
              <a:solidFill>
                <a:srgbClr val="8F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df7dffad24_5_0"/>
            <p:cNvSpPr txBox="1"/>
            <p:nvPr/>
          </p:nvSpPr>
          <p:spPr>
            <a:xfrm flipH="1">
              <a:off x="2461631" y="4521267"/>
              <a:ext cx="2732337" cy="184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zh-TW" sz="20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藉由hiking book提供的登山軌跡與觀光資料，建立熱門的個人化路線推薦系統。</a:t>
              </a:r>
              <a:br>
                <a:rPr b="0" i="0" lang="zh-TW" sz="2000" u="none" cap="none" strike="noStrike">
                  <a:solidFill>
                    <a:srgbClr val="00206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endParaRPr b="0" i="0" sz="2000" u="none" cap="none" strike="noStrik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4" name="Google Shape;124;gdf7dffad24_5_0"/>
            <p:cNvSpPr txBox="1"/>
            <p:nvPr/>
          </p:nvSpPr>
          <p:spPr>
            <a:xfrm flipH="1">
              <a:off x="6908025" y="4362450"/>
              <a:ext cx="2840400" cy="18466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zh-TW" sz="19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結合使用者hiking book登山足跡及百岳網路銷售數據之虛實整合，了解市場需求與顧客消費習慣，推薦相對應產品，以達到精準行銷。</a:t>
              </a:r>
              <a:endParaRPr b="0" i="0" sz="19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125" name="Google Shape;125;gdf7dffad24_5_0"/>
            <p:cNvGrpSpPr/>
            <p:nvPr/>
          </p:nvGrpSpPr>
          <p:grpSpPr>
            <a:xfrm>
              <a:off x="7572908" y="2635128"/>
              <a:ext cx="1367207" cy="1319568"/>
              <a:chOff x="3251200" y="-202788"/>
              <a:chExt cx="4876800" cy="4882436"/>
            </a:xfrm>
          </p:grpSpPr>
          <p:pic>
            <p:nvPicPr>
              <p:cNvPr id="126" name="Google Shape;126;gdf7dffad24_5_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251200" y="-202788"/>
                <a:ext cx="4876800" cy="48824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Google Shape;127;gdf7dffad24_5_0"/>
              <p:cNvPicPr preferRelativeResize="0"/>
              <p:nvPr/>
            </p:nvPicPr>
            <p:blipFill rotWithShape="1">
              <a:blip r:embed="rId5">
                <a:alphaModFix/>
              </a:blip>
              <a:srcRect b="9374" l="27878" r="51515" t="76042"/>
              <a:stretch/>
            </p:blipFill>
            <p:spPr>
              <a:xfrm>
                <a:off x="6858000" y="3568700"/>
                <a:ext cx="863600" cy="711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Google Shape;128;gdf7dffad24_5_0"/>
              <p:cNvPicPr preferRelativeResize="0"/>
              <p:nvPr/>
            </p:nvPicPr>
            <p:blipFill rotWithShape="1">
              <a:blip r:embed="rId5">
                <a:alphaModFix/>
              </a:blip>
              <a:srcRect b="9374" l="27878" r="51515" t="76042"/>
              <a:stretch/>
            </p:blipFill>
            <p:spPr>
              <a:xfrm>
                <a:off x="4584700" y="3568700"/>
                <a:ext cx="939800" cy="711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9" name="Google Shape;129;gdf7dffad24_5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02869" y="2655253"/>
              <a:ext cx="1630109" cy="152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gdf7dffad24_5_0"/>
            <p:cNvSpPr/>
            <p:nvPr/>
          </p:nvSpPr>
          <p:spPr>
            <a:xfrm>
              <a:off x="2112624" y="2394025"/>
              <a:ext cx="3210600" cy="3977100"/>
            </a:xfrm>
            <a:prstGeom prst="snip1Rect">
              <a:avLst>
                <a:gd fmla="val 16667" name="adj"/>
              </a:avLst>
            </a:prstGeom>
            <a:noFill/>
            <a:ln cap="flat" cmpd="sng" w="38100">
              <a:solidFill>
                <a:srgbClr val="8F9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15000"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f7dffad24_2_2"/>
          <p:cNvSpPr txBox="1"/>
          <p:nvPr>
            <p:ph type="title"/>
          </p:nvPr>
        </p:nvSpPr>
        <p:spPr>
          <a:xfrm>
            <a:off x="669849" y="-54024"/>
            <a:ext cx="10850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4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提案構想</a:t>
            </a:r>
            <a:endParaRPr sz="34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" name="Google Shape;136;gdf7dffad24_2_2"/>
          <p:cNvSpPr txBox="1"/>
          <p:nvPr>
            <p:ph idx="12" type="sldNum"/>
          </p:nvPr>
        </p:nvSpPr>
        <p:spPr>
          <a:xfrm>
            <a:off x="8610599" y="6240463"/>
            <a:ext cx="291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gdf7dffad24_2_2"/>
          <p:cNvSpPr txBox="1"/>
          <p:nvPr/>
        </p:nvSpPr>
        <p:spPr>
          <a:xfrm>
            <a:off x="669849" y="1175657"/>
            <a:ext cx="10850700" cy="5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zh-TW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特色說明</a:t>
            </a:r>
            <a:endParaRPr b="0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➔"/>
            </a:pPr>
            <a:r>
              <a:rPr b="1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社群網路</a:t>
            </a:r>
            <a:endParaRPr b="1" i="0" sz="19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TW" sz="19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登山界的facebook</a:t>
            </a: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讓山友以日記方式，記錄自己的爬山旅程，成就系統可協助山友找尋與自己相似爬山類型的朋友，透過交友圈，提高社群黏著度，也能以團購的方式購買所需的商品，也會有定期開團的服務，團體行動可以增加安全性，前面提到經驗不足，可透過山友間的資訊交流，經過類似點讚的系統，確認資訊是否對其他人實用，也透過獎勵制度，分享經驗可以累積名為</a:t>
            </a:r>
            <a:r>
              <a:rPr b="0" i="0" lang="zh-TW" sz="19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山神的能量</a:t>
            </a: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，當能量到達一個門檻，就會贈送與合作賣場的優惠，以這樣的制度鼓勵大家給予其他山友自身寶貴經驗。	</a:t>
            </a:r>
            <a:endParaRPr b="0" i="0" sz="19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➔"/>
            </a:pPr>
            <a:r>
              <a:rPr b="1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即時更新</a:t>
            </a:r>
            <a:endParaRPr b="1" i="0" sz="19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zh-TW" sz="19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即時分享位置可以確保不容易失聯。並有著即時氣象資料的連結，可以謹慎評估是否前往該地。 即時的景點推薦，可以使得山友在旅程上面有著不同的選擇以及體驗。</a:t>
            </a:r>
            <a:endParaRPr b="0" i="0" sz="19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1C57D"/>
      </a:accent1>
      <a:accent2>
        <a:srgbClr val="3B9AEA"/>
      </a:accent2>
      <a:accent3>
        <a:srgbClr val="61615E"/>
      </a:accent3>
      <a:accent4>
        <a:srgbClr val="7B7B79"/>
      </a:accent4>
      <a:accent5>
        <a:srgbClr val="9E9E9C"/>
      </a:accent5>
      <a:accent6>
        <a:srgbClr val="CACAC8"/>
      </a:accent6>
      <a:hlink>
        <a:srgbClr val="046DA3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2019-07-31T16:00:00Z</dcterms:created>
  <dc:creator>iSlide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